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 autoAdjust="0"/>
    <p:restoredTop sz="94690" autoAdjust="0"/>
  </p:normalViewPr>
  <p:slideViewPr>
    <p:cSldViewPr>
      <p:cViewPr>
        <p:scale>
          <a:sx n="78" d="100"/>
          <a:sy n="78" d="100"/>
        </p:scale>
        <p:origin x="-92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9D6DC-E548-41FC-8419-FE1DA64E8B31}" type="datetimeFigureOut">
              <a:rPr lang="cs-CZ" smtClean="0"/>
              <a:pPr/>
              <a:t>7.1.2011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C6BD2-FB9B-4371-8ACD-F46C1C5CA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0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57EFB7-985A-4547-8797-02E23164ED98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688DFB-EBC8-43F3-BB70-60A65252481E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B9EF2-3125-4BB4-9487-637B8F6AA6B1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3749B4-438F-4AB9-9DD4-7A96D04DD83F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1C6CE-C2BD-4519-BEFC-9A88B83E59AD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5C653-F302-46B6-A042-5CF6F4E95418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C6AD2-C500-419D-A6C1-14AE7D6E3A08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EFB9D-E76C-4ACB-B1E3-1BCA767DC76B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F09A80-0A76-4C4E-8016-824655A888AF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E140FD3-81E4-47F7-8687-9650AB7E202D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84E379-3C85-41B0-9589-51B628133A0C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68E842-9C7B-4050-8FC4-FED1B83ABD42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388E0C-2EDC-4C09-8B44-242D52FA829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Elektrické měřící přístroje a měření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7BF66-05A9-41EE-9705-08AC3959EE79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E0C-2EDC-4C09-8B44-242D52FA829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ransition advTm="3386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9B4-438F-4AB9-9DD4-7A96D04DD83F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E0C-2EDC-4C09-8B44-242D52FA829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Elektrické měřící přístroje a měření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Baskerville Old Face" pitchFamily="18" charset="0"/>
              </a:rPr>
              <a:t>Otázka 2</a:t>
            </a:r>
          </a:p>
          <a:p>
            <a:r>
              <a:rPr lang="cs-CZ" dirty="0" smtClean="0">
                <a:latin typeface="Baskerville Old Face" pitchFamily="18" charset="0"/>
              </a:rPr>
              <a:t>Měřící přístroje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3052-F77A-4164-ACC0-6D2C69687125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E0C-2EDC-4C09-8B44-242D52FA829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ransition advTm="5023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2746648" cy="432048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Měřící rozsah</a:t>
            </a:r>
          </a:p>
          <a:p>
            <a:pPr>
              <a:buFont typeface="Wingdings" pitchFamily="2" charset="2"/>
              <a:buChar char="Ø"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Vlastní spotřeba</a:t>
            </a:r>
          </a:p>
          <a:p>
            <a:pPr>
              <a:buFont typeface="Wingdings" pitchFamily="2" charset="2"/>
              <a:buChar char="Ø"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Třída přesnosti	</a:t>
            </a:r>
          </a:p>
          <a:p>
            <a:pPr>
              <a:buFont typeface="Wingdings" pitchFamily="2" charset="2"/>
              <a:buChar char="Ø"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Přetížitelnost</a:t>
            </a:r>
          </a:p>
          <a:p>
            <a:pPr>
              <a:buFont typeface="Wingdings" pitchFamily="2" charset="2"/>
              <a:buChar char="Ø"/>
            </a:pPr>
            <a:endParaRPr lang="cs-CZ" sz="180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Značky na stupnici</a:t>
            </a:r>
          </a:p>
          <a:p>
            <a:pPr>
              <a:buFont typeface="Wingdings" pitchFamily="2" charset="2"/>
              <a:buChar char="Ø"/>
            </a:pPr>
            <a:endParaRPr lang="cs-CZ" sz="1800" b="1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479B-BE16-4F00-A07A-53B62469D893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E0C-2EDC-4C09-8B44-242D52FA829B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Základní vlastnosti měřících přístrojů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203848" y="1738310"/>
            <a:ext cx="5688632" cy="2169825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>
              <a:spcBef>
                <a:spcPts val="432"/>
              </a:spcBef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velikost měřené veličiny pro vytvoření plné výchylky </a:t>
            </a:r>
          </a:p>
          <a:p>
            <a:pPr>
              <a:spcBef>
                <a:spcPts val="432"/>
              </a:spcBef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energie spotřebovaná MP na vytvoření max. výchylky </a:t>
            </a:r>
          </a:p>
          <a:p>
            <a:pPr>
              <a:spcBef>
                <a:spcPts val="432"/>
              </a:spcBef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max. procentní chyba při plné výchylce </a:t>
            </a:r>
          </a:p>
          <a:p>
            <a:pPr>
              <a:spcBef>
                <a:spcPts val="432"/>
              </a:spcBef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násobek  měř. veličiny , kterou přístroj vydrží po určitou dobu bez poškození </a:t>
            </a:r>
          </a:p>
          <a:p>
            <a:pPr>
              <a:spcBef>
                <a:spcPts val="432"/>
              </a:spcBef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blíže charakterizují jeho vlastnosti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cs-CZ" dirty="0" smtClean="0"/>
          </a:p>
        </p:txBody>
      </p:sp>
      <p:pic>
        <p:nvPicPr>
          <p:cNvPr id="1026" name="Picture 2" descr="zn1"/>
          <p:cNvPicPr>
            <a:picLocks noChangeAspect="1" noChangeArrowheads="1"/>
          </p:cNvPicPr>
          <p:nvPr/>
        </p:nvPicPr>
        <p:blipFill>
          <a:blip r:embed="rId2" cstate="print"/>
          <a:srcRect l="33255" t="14622" r="54710" b="25871"/>
          <a:stretch>
            <a:fillRect/>
          </a:stretch>
        </p:blipFill>
        <p:spPr bwMode="auto">
          <a:xfrm>
            <a:off x="2944692" y="4293096"/>
            <a:ext cx="3238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zn1"/>
          <p:cNvPicPr>
            <a:picLocks noChangeAspect="1" noChangeArrowheads="1"/>
          </p:cNvPicPr>
          <p:nvPr/>
        </p:nvPicPr>
        <p:blipFill>
          <a:blip r:embed="rId3" cstate="print"/>
          <a:srcRect l="54710" t="10101" r="27684" b="9000"/>
          <a:stretch>
            <a:fillRect/>
          </a:stretch>
        </p:blipFill>
        <p:spPr bwMode="auto">
          <a:xfrm>
            <a:off x="3647519" y="4221088"/>
            <a:ext cx="6016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zn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2780" y="4229714"/>
            <a:ext cx="292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zn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5301208"/>
            <a:ext cx="22844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ovéPole 14"/>
          <p:cNvSpPr txBox="1"/>
          <p:nvPr/>
        </p:nvSpPr>
        <p:spPr>
          <a:xfrm>
            <a:off x="2518274" y="3861048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magnetoelektrická       </a:t>
            </a:r>
            <a:endParaRPr lang="cs-CZ" sz="9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431495" y="4653136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elektromagnetická</a:t>
            </a:r>
            <a:endParaRPr lang="cs-CZ" sz="9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211960" y="3861048"/>
            <a:ext cx="16561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00" dirty="0" smtClean="0"/>
              <a:t>magnetoelektrická s </a:t>
            </a:r>
          </a:p>
          <a:p>
            <a:pPr algn="ctr"/>
            <a:r>
              <a:rPr lang="cs-CZ" sz="900" dirty="0" smtClean="0"/>
              <a:t>elektronickým převodníkem</a:t>
            </a:r>
            <a:endParaRPr lang="cs-CZ" sz="900" dirty="0"/>
          </a:p>
        </p:txBody>
      </p:sp>
    </p:spTree>
  </p:cSld>
  <p:clrMapOvr>
    <a:masterClrMapping/>
  </p:clrMapOvr>
  <p:transition advTm="290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Elektromechanické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– tj. ručkové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Elektronické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– obsahují část elektronickou</a:t>
            </a:r>
            <a:endParaRPr lang="cs-CZ" sz="1800" b="1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Elektromechanické</a:t>
            </a: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(ručkové) se nazývají, protože se skládají z části: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Elektrické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jako jsou cívky, svorky, vodiče, rezistory atd. </a:t>
            </a:r>
            <a:endParaRPr lang="cs-CZ" sz="180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 b="1" dirty="0" smtClean="0">
                <a:latin typeface="Calibri" pitchFamily="34" charset="0"/>
                <a:cs typeface="Calibri" pitchFamily="34" charset="0"/>
              </a:rPr>
              <a:t>Mechanické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jako jsou otočná část s uložením a ukazatelem, stupnice, základna atd.</a:t>
            </a:r>
            <a:endParaRPr lang="cs-CZ" sz="1800" b="1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Výhody: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přehledné a rychlé sledování údajů zvláště tam, kde je třeba rychle reagovat na jejich údaje (např. dopravní prostředky, velíny průmyslových provozů)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okamžité rozlišení nárůstu a poklesu sledované veličiny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Nevýhody: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omezené funkční vlastnosti jako např. citlivost, přesnost, kmitočtový rozsah, spotřeba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náročné na materiály, pracné ve výrobě 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malá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otřesuvzdornost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a odolnost proti vnějšímu prostředí</a:t>
            </a:r>
          </a:p>
          <a:p>
            <a:pPr>
              <a:buFont typeface="Wingdings" pitchFamily="2" charset="2"/>
              <a:buChar char="Ø"/>
            </a:pPr>
            <a:endParaRPr lang="cs-CZ" sz="18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cs-CZ" sz="18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18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buNone/>
            </a:pPr>
            <a:endParaRPr lang="cs-CZ" sz="18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cs-CZ" sz="18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buNone/>
            </a:pPr>
            <a:endParaRPr lang="cs-CZ" sz="18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cs-CZ" sz="18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9B4-438F-4AB9-9DD4-7A96D04DD83F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E0C-2EDC-4C09-8B44-242D52FA829B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Rozdělení měřících přístrojů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214422"/>
            <a:ext cx="5472122" cy="9475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Princip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: vzájemné silové působení magnetického pole stálého magnetu a magnetického pole otočné cívky, kterou protéká měřený el. proud. </a:t>
            </a:r>
          </a:p>
          <a:p>
            <a:endParaRPr lang="cs-CZ" sz="1800" dirty="0" smtClean="0">
              <a:latin typeface="Calibri" pitchFamily="34" charset="0"/>
              <a:cs typeface="Calibri" pitchFamily="34" charset="0"/>
            </a:endParaRPr>
          </a:p>
          <a:p>
            <a:endParaRPr lang="cs-CZ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9B4-438F-4AB9-9DD4-7A96D04DD83F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E0C-2EDC-4C09-8B44-242D52FA829B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Magnetoelektrická soustava</a:t>
            </a:r>
            <a:endParaRPr lang="cs-CZ" dirty="0"/>
          </a:p>
        </p:txBody>
      </p:sp>
      <p:pic>
        <p:nvPicPr>
          <p:cNvPr id="1027" name="obrázek 11" descr="m6"/>
          <p:cNvPicPr>
            <a:picLocks noChangeAspect="1" noChangeArrowheads="1"/>
          </p:cNvPicPr>
          <p:nvPr/>
        </p:nvPicPr>
        <p:blipFill>
          <a:blip r:embed="rId2"/>
          <a:srcRect l="6355" r="4605" b="9557"/>
          <a:stretch>
            <a:fillRect/>
          </a:stretch>
        </p:blipFill>
        <p:spPr bwMode="auto">
          <a:xfrm>
            <a:off x="6000760" y="1142984"/>
            <a:ext cx="14763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642910" y="3571876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0034" y="2000241"/>
            <a:ext cx="750099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chemeClr val="accent1"/>
              </a:buClr>
              <a:buSzPct val="68000"/>
            </a:pPr>
            <a:r>
              <a:rPr lang="cs-CZ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Vlastnosti </a:t>
            </a:r>
          </a:p>
          <a:p>
            <a:pPr lvl="0"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Velmi dobrá citlivost – až 10ky </a:t>
            </a:r>
            <a:r>
              <a:rPr lang="cs-CZ" dirty="0" smtClean="0">
                <a:latin typeface="Calibri" pitchFamily="34" charset="0"/>
                <a:cs typeface="Calibri" pitchFamily="34" charset="0"/>
                <a:sym typeface="Symbol"/>
              </a:rPr>
              <a:t>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A, třída přesnosti – běžně 1,5 až 2,5%, popř. i lepší</a:t>
            </a:r>
          </a:p>
          <a:p>
            <a:pPr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Malá spotřeba, daná vysokým odporem otočné cívky, navinuté ze slabého drátu</a:t>
            </a:r>
          </a:p>
          <a:p>
            <a:pPr lvl="0"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Měří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proud, v případě proměnného proudu měří jeho střední hodnotu</a:t>
            </a:r>
          </a:p>
          <a:p>
            <a:pPr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Lineární stupnice</a:t>
            </a:r>
          </a:p>
          <a:p>
            <a:pPr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Malá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přetížitelnost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(větším proudem se poškodí vinutí cívky i přívodní pružinky)</a:t>
            </a:r>
          </a:p>
          <a:p>
            <a:pPr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Necitlivost k cizím magnetickým polím</a:t>
            </a:r>
          </a:p>
          <a:p>
            <a:pPr lvl="0" indent="-259200">
              <a:buClr>
                <a:schemeClr val="accent1"/>
              </a:buClr>
              <a:buSzPct val="68000"/>
            </a:pPr>
            <a:r>
              <a:rPr lang="cs-CZ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Použití</a:t>
            </a:r>
          </a:p>
          <a:p>
            <a:pPr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Univerzální, jako voltmetry a ampérmetry, vyhodnocovací zařízení elektronických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měřících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přístrojů, jako např. měřiče výkonu, účiníku (silnoproud), elektronické voltmetry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atd.                                                                    </a:t>
            </a:r>
            <a:endParaRPr lang="cs-CZ" dirty="0" smtClean="0"/>
          </a:p>
          <a:p>
            <a:pPr lvl="0">
              <a:buFont typeface="Wingdings" pitchFamily="2" charset="2"/>
              <a:buChar char="Ø"/>
            </a:pPr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5543560" cy="13047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Princip: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Silové účinky magnetického pole elektromagnetu. Velikost silového působení závisí na druhé mocnině proudu, protékajícího měřící cívkou</a:t>
            </a:r>
            <a:endParaRPr lang="cs-CZ" sz="18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9B4-438F-4AB9-9DD4-7A96D04DD83F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E0C-2EDC-4C09-8B44-242D52FA829B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Elektromagnetická soustava</a:t>
            </a:r>
            <a:endParaRPr lang="cs-CZ" dirty="0"/>
          </a:p>
        </p:txBody>
      </p:sp>
      <p:pic>
        <p:nvPicPr>
          <p:cNvPr id="2050" name="obrázek 20" descr="2"/>
          <p:cNvPicPr>
            <a:picLocks noChangeAspect="1" noChangeArrowheads="1"/>
          </p:cNvPicPr>
          <p:nvPr/>
        </p:nvPicPr>
        <p:blipFill>
          <a:blip r:embed="rId2"/>
          <a:srcRect l="18848" t="9227" r="18848" b="9227"/>
          <a:stretch>
            <a:fillRect/>
          </a:stretch>
        </p:blipFill>
        <p:spPr bwMode="auto">
          <a:xfrm>
            <a:off x="5929322" y="1857364"/>
            <a:ext cx="3524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obrázek 12" descr="elm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1857364"/>
            <a:ext cx="6477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obrázek 25" descr="m5"/>
          <p:cNvPicPr>
            <a:picLocks noChangeAspect="1" noChangeArrowheads="1"/>
          </p:cNvPicPr>
          <p:nvPr/>
        </p:nvPicPr>
        <p:blipFill>
          <a:blip r:embed="rId4"/>
          <a:srcRect r="7401" b="14404"/>
          <a:stretch>
            <a:fillRect/>
          </a:stretch>
        </p:blipFill>
        <p:spPr bwMode="auto">
          <a:xfrm>
            <a:off x="7358082" y="1785926"/>
            <a:ext cx="12954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549782" y="2648519"/>
            <a:ext cx="792961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Vlastnosti</a:t>
            </a:r>
          </a:p>
          <a:p>
            <a:pPr lvl="0" indent="-259200">
              <a:buClr>
                <a:schemeClr val="accent1"/>
              </a:buClr>
              <a:buSzPct val="67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Měří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 a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stř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proud a napětí o kmitočtu do několika set Hz</a:t>
            </a:r>
          </a:p>
          <a:p>
            <a:pPr indent="-259200">
              <a:buClr>
                <a:schemeClr val="accent1"/>
              </a:buClr>
              <a:buSzPct val="67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Stupnice je nerovnoměrná, měří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ef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 hodnotu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stř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 průběhu</a:t>
            </a:r>
          </a:p>
          <a:p>
            <a:pPr lvl="0" indent="-259200">
              <a:buClr>
                <a:schemeClr val="accent1"/>
              </a:buClr>
              <a:buSzPct val="67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Je dostatečně přesný – v běžném provedení třída přesnosti 1,5 až 2,5</a:t>
            </a:r>
          </a:p>
          <a:p>
            <a:pPr lvl="0"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Je velmi odolný proti přetížení a nárazům el. proudu</a:t>
            </a:r>
          </a:p>
          <a:p>
            <a:pPr lvl="0"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Konstrukce je jednoduchá, jsou levné</a:t>
            </a:r>
          </a:p>
          <a:p>
            <a:pPr lvl="0"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Má velkou spotřebu</a:t>
            </a:r>
          </a:p>
          <a:p>
            <a:pPr lvl="0" indent="-259200">
              <a:buClr>
                <a:schemeClr val="accent1"/>
              </a:buClr>
              <a:buSzPct val="67000"/>
            </a:pPr>
            <a:r>
              <a:rPr lang="cs-CZ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Použití</a:t>
            </a:r>
          </a:p>
          <a:p>
            <a:pPr indent="-259200">
              <a:buClr>
                <a:schemeClr val="accent1"/>
              </a:buClr>
              <a:buSzPct val="67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Měření napětí a proudů, hlavně střídavých. Převážně se používají jako panelová, rozvaděčová měřidla v silnoproudé elektrotechnice.</a:t>
            </a:r>
          </a:p>
          <a:p>
            <a:pPr indent="-259200">
              <a:buClr>
                <a:schemeClr val="accent1"/>
              </a:buClr>
              <a:buSzPct val="67000"/>
              <a:buFont typeface="Wingdings" pitchFamily="2" charset="2"/>
              <a:buChar char="Ø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lvl="0" indent="-259200">
              <a:buClr>
                <a:schemeClr val="accent1"/>
              </a:buClr>
              <a:buSzPct val="67000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lvl="0" indent="-259200">
              <a:buClr>
                <a:schemeClr val="accent1"/>
              </a:buClr>
              <a:buSzPct val="67000"/>
              <a:buFont typeface="Wingdings" pitchFamily="2" charset="2"/>
              <a:buChar char="Ø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indent="-259200">
              <a:buClr>
                <a:schemeClr val="accent1"/>
              </a:buClr>
              <a:buSzPct val="67000"/>
              <a:buFont typeface="Wingdings" pitchFamily="2" charset="2"/>
              <a:buChar char="Ø"/>
            </a:pPr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Základní přednosti: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Podstatně menší spotřeba – tj. vysoký R</a:t>
            </a:r>
            <a:r>
              <a:rPr lang="cs-CZ" sz="1800" baseline="-25000" dirty="0" smtClean="0">
                <a:latin typeface="Calibri" pitchFamily="34" charset="0"/>
                <a:cs typeface="Calibri" pitchFamily="34" charset="0"/>
              </a:rPr>
              <a:t>VST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voltmetrů (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standartně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10MΩ), malý úbytek napětí u ampérmetrů (dle provedení až jednotky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mV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Velký kmitočtový rozsah – Hz až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GHz</a:t>
            </a:r>
            <a:endParaRPr lang="cs-CZ" sz="1800" dirty="0" smtClean="0">
              <a:latin typeface="Calibri" pitchFamily="34" charset="0"/>
              <a:cs typeface="Calibri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Vysoká citlivost –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tj.základní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rozsah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mV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a nižší (µV)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Podle zpracování signálu dělíme: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Analogové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Číslicové</a:t>
            </a:r>
          </a:p>
          <a:p>
            <a:pPr>
              <a:buFont typeface="Wingdings" pitchFamily="2" charset="2"/>
              <a:buChar char="Ø"/>
            </a:pPr>
            <a:endParaRPr lang="cs-CZ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9B4-438F-4AB9-9DD4-7A96D04DD83F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E0C-2EDC-4C09-8B44-242D52FA829B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Elektronické měřící přístroje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7333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Skládají se z části: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elektronické, která upravuje nevýhodné vlastnosti ručkových přístrojů a upravuje parametry signálu pro další zpracování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části vyhodnocovací (odečítací), což je ručkový MP soustavy magnetoelektrické.</a:t>
            </a:r>
          </a:p>
          <a:p>
            <a:pPr>
              <a:buFont typeface="Wingdings" pitchFamily="2" charset="2"/>
              <a:buChar char="Ø"/>
            </a:pPr>
            <a:endParaRPr lang="cs-CZ" sz="18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9B4-438F-4AB9-9DD4-7A96D04DD83F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E0C-2EDC-4C09-8B44-242D52FA829B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Analogové elektronické voltmetry</a:t>
            </a:r>
            <a:endParaRPr lang="cs-CZ" dirty="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3087" name="Group 15"/>
          <p:cNvGrpSpPr>
            <a:grpSpLocks/>
          </p:cNvGrpSpPr>
          <p:nvPr/>
        </p:nvGrpSpPr>
        <p:grpSpPr bwMode="auto">
          <a:xfrm>
            <a:off x="2857488" y="3071810"/>
            <a:ext cx="2584450" cy="393700"/>
            <a:chOff x="1979" y="5928"/>
            <a:chExt cx="4071" cy="620"/>
          </a:xfrm>
        </p:grpSpPr>
        <p:cxnSp>
          <p:nvCxnSpPr>
            <p:cNvPr id="3088" name="AutoShape 16"/>
            <p:cNvCxnSpPr>
              <a:cxnSpLocks noChangeShapeType="1"/>
            </p:cNvCxnSpPr>
            <p:nvPr/>
          </p:nvCxnSpPr>
          <p:spPr bwMode="auto">
            <a:xfrm flipV="1">
              <a:off x="5260" y="5938"/>
              <a:ext cx="790" cy="6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89" name="AutoShape 17"/>
            <p:cNvCxnSpPr>
              <a:cxnSpLocks noChangeShapeType="1"/>
            </p:cNvCxnSpPr>
            <p:nvPr/>
          </p:nvCxnSpPr>
          <p:spPr bwMode="auto">
            <a:xfrm flipH="1">
              <a:off x="2060" y="6246"/>
              <a:ext cx="2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3090" name="Group 18"/>
            <p:cNvGrpSpPr>
              <a:grpSpLocks/>
            </p:cNvGrpSpPr>
            <p:nvPr/>
          </p:nvGrpSpPr>
          <p:grpSpPr bwMode="auto">
            <a:xfrm>
              <a:off x="1979" y="5928"/>
              <a:ext cx="3981" cy="620"/>
              <a:chOff x="1979" y="5928"/>
              <a:chExt cx="3981" cy="620"/>
            </a:xfrm>
          </p:grpSpPr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2300" y="5938"/>
                <a:ext cx="980" cy="6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VO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2" name="Rectangle 20"/>
              <p:cNvSpPr>
                <a:spLocks noChangeArrowheads="1"/>
              </p:cNvSpPr>
              <p:nvPr/>
            </p:nvSpPr>
            <p:spPr bwMode="auto">
              <a:xfrm>
                <a:off x="3700" y="5928"/>
                <a:ext cx="980" cy="6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MU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3" name="Oval 21"/>
              <p:cNvSpPr>
                <a:spLocks noChangeArrowheads="1"/>
              </p:cNvSpPr>
              <p:nvPr/>
            </p:nvSpPr>
            <p:spPr bwMode="auto">
              <a:xfrm>
                <a:off x="5360" y="5938"/>
                <a:ext cx="600" cy="61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cxnSp>
            <p:nvCxnSpPr>
              <p:cNvPr id="3094" name="AutoShape 22"/>
              <p:cNvCxnSpPr>
                <a:cxnSpLocks noChangeShapeType="1"/>
              </p:cNvCxnSpPr>
              <p:nvPr/>
            </p:nvCxnSpPr>
            <p:spPr bwMode="auto">
              <a:xfrm>
                <a:off x="3280" y="6246"/>
                <a:ext cx="42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095" name="AutoShape 23"/>
              <p:cNvCxnSpPr>
                <a:cxnSpLocks noChangeShapeType="1"/>
              </p:cNvCxnSpPr>
              <p:nvPr/>
            </p:nvCxnSpPr>
            <p:spPr bwMode="auto">
              <a:xfrm>
                <a:off x="4680" y="6246"/>
                <a:ext cx="68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3096" name="Oval 24"/>
              <p:cNvSpPr>
                <a:spLocks noChangeArrowheads="1"/>
              </p:cNvSpPr>
              <p:nvPr/>
            </p:nvSpPr>
            <p:spPr bwMode="auto">
              <a:xfrm>
                <a:off x="1979" y="6205"/>
                <a:ext cx="71" cy="7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sp>
        <p:nvSpPr>
          <p:cNvPr id="29" name="TextovéPole 28"/>
          <p:cNvSpPr txBox="1"/>
          <p:nvPr/>
        </p:nvSpPr>
        <p:spPr>
          <a:xfrm>
            <a:off x="2683121" y="295252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Calibri" pitchFamily="34" charset="0"/>
                <a:cs typeface="Calibri" pitchFamily="34" charset="0"/>
              </a:rPr>
              <a:t>Ux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5385189" y="328044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MP</a:t>
            </a:r>
            <a:endParaRPr lang="cs-CZ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642910" y="3544162"/>
            <a:ext cx="85010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 - vstupní obvody pro úpravu signálu (zeslabení – dělič napětí, zesílení – zesilovač)</a:t>
            </a:r>
          </a:p>
          <a:p>
            <a:r>
              <a:rPr lang="cs-CZ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MU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- měřící usměrňovač pro usměrnění měřeného signálu (má lineární VA charakteristiku)</a:t>
            </a:r>
          </a:p>
          <a:p>
            <a:r>
              <a:rPr lang="cs-CZ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MP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-  měřící přístroj pro odečítání velikosti měřeného napětí – magnetoelektrický MP</a:t>
            </a:r>
          </a:p>
          <a:p>
            <a:r>
              <a:rPr lang="cs-CZ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Vlastnosti:</a:t>
            </a:r>
          </a:p>
          <a:p>
            <a:pPr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cs-CZ" baseline="-25000" dirty="0" smtClean="0">
                <a:latin typeface="Calibri" pitchFamily="34" charset="0"/>
                <a:cs typeface="Calibri" pitchFamily="34" charset="0"/>
              </a:rPr>
              <a:t>VST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1 – 10MΩ</a:t>
            </a:r>
          </a:p>
          <a:p>
            <a:pPr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Rozsah U</a:t>
            </a:r>
            <a:r>
              <a:rPr lang="cs-CZ" baseline="-25000" dirty="0" smtClean="0">
                <a:latin typeface="Calibri" pitchFamily="34" charset="0"/>
                <a:cs typeface="Calibri" pitchFamily="34" charset="0"/>
              </a:rPr>
              <a:t>X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–  jednotky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mV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až 1000V</a:t>
            </a:r>
          </a:p>
          <a:p>
            <a:pPr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Kmitočtový rozsah – Hz až MHz</a:t>
            </a:r>
          </a:p>
          <a:p>
            <a:pPr indent="-259200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Přesnost 1 – 5%</a:t>
            </a: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33019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Funkce bloků </a:t>
            </a: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VO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a </a:t>
            </a: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MU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je stejná jako u analogového voltmetru,</a:t>
            </a:r>
          </a:p>
          <a:p>
            <a:pPr>
              <a:buFont typeface="Wingdings" pitchFamily="2" charset="2"/>
              <a:buChar char="Ø"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D</a:t>
            </a:r>
            <a:r>
              <a:rPr lang="cs-CZ" sz="18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cs-CZ" sz="18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analogově číslicový převodník, který měřené napětí převádí do číslicové podoby</a:t>
            </a:r>
          </a:p>
          <a:p>
            <a:pPr>
              <a:buFont typeface="Wingdings" pitchFamily="2" charset="2"/>
              <a:buChar char="Ø"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ZJ 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zobrazovací jednotka – displej 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Vlastnosti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cs-CZ" sz="1800" baseline="-25000" dirty="0" smtClean="0">
                <a:latin typeface="Calibri" pitchFamily="34" charset="0"/>
                <a:cs typeface="Calibri" pitchFamily="34" charset="0"/>
              </a:rPr>
              <a:t>VST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standartně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10MΩ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Kmitočtový rozsah dle účelu a provedení Hz –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GHz</a:t>
            </a:r>
            <a:endParaRPr lang="cs-CZ" sz="1800" dirty="0" smtClean="0">
              <a:latin typeface="Calibri" pitchFamily="34" charset="0"/>
              <a:cs typeface="Calibri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Přesnost u levných přístrojů 1 – 2%, u kvalitních  a laboratorních provedení 0,05% a lepší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Většinou je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Vmetr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kombinován s možnostmi měření jiných veličin – číslicový </a:t>
            </a:r>
            <a:r>
              <a:rPr lang="cs-CZ" sz="1800" dirty="0" err="1" smtClean="0">
                <a:latin typeface="Calibri" pitchFamily="34" charset="0"/>
                <a:cs typeface="Calibri" pitchFamily="34" charset="0"/>
              </a:rPr>
              <a:t>multimetr</a:t>
            </a:r>
            <a:r>
              <a:rPr lang="cs-CZ" sz="1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Možnost přenosu měřených dat do prostředků výpočetní techniky (např. přes USB do PC), archivace dat, automatické přepínání rozsahů atd.</a:t>
            </a:r>
          </a:p>
          <a:p>
            <a:pPr lvl="0">
              <a:buFont typeface="Wingdings" pitchFamily="2" charset="2"/>
              <a:buChar char="Ø"/>
            </a:pPr>
            <a:r>
              <a:rPr lang="cs-CZ" sz="1800" dirty="0" smtClean="0">
                <a:latin typeface="Calibri" pitchFamily="34" charset="0"/>
                <a:cs typeface="Calibri" pitchFamily="34" charset="0"/>
              </a:rPr>
              <a:t>Podstatně větší funkční možnosti jako automatické přepínání rozsahů, vlastní kalibrace a kontrola funkčnosti, indikace max. a min. hodnot atd.</a:t>
            </a:r>
          </a:p>
          <a:p>
            <a:pPr>
              <a:buNone/>
            </a:pPr>
            <a:endParaRPr lang="cs-CZ" sz="18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49B4-438F-4AB9-9DD4-7A96D04DD83F}" type="datetime1">
              <a:rPr lang="cs-CZ" smtClean="0"/>
              <a:pPr/>
              <a:t>7.1.2011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Autor: Martin Němec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8E0C-2EDC-4C09-8B44-242D52FA829B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Číslicové měřící přístroje</a:t>
            </a:r>
            <a:endParaRPr lang="cs-CZ" dirty="0"/>
          </a:p>
        </p:txBody>
      </p:sp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1785918" y="1285860"/>
            <a:ext cx="3892550" cy="419100"/>
            <a:chOff x="1839" y="10110"/>
            <a:chExt cx="6132" cy="660"/>
          </a:xfrm>
        </p:grpSpPr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2220" y="10160"/>
              <a:ext cx="980" cy="6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VO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3890" y="10160"/>
              <a:ext cx="980" cy="6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Calibri" pitchFamily="34" charset="0"/>
                </a:rPr>
                <a:t>  MU</a:t>
              </a:r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5360" y="10160"/>
              <a:ext cx="980" cy="6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AD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6991" y="10110"/>
              <a:ext cx="980" cy="6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ZJ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auto">
            <a:xfrm>
              <a:off x="1839" y="10430"/>
              <a:ext cx="71" cy="7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cxnSp>
          <p:nvCxnSpPr>
            <p:cNvPr id="22536" name="AutoShape 8"/>
            <p:cNvCxnSpPr>
              <a:cxnSpLocks noChangeShapeType="1"/>
            </p:cNvCxnSpPr>
            <p:nvPr/>
          </p:nvCxnSpPr>
          <p:spPr bwMode="auto">
            <a:xfrm>
              <a:off x="1910" y="10460"/>
              <a:ext cx="31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537" name="AutoShape 9"/>
            <p:cNvCxnSpPr>
              <a:cxnSpLocks noChangeShapeType="1"/>
            </p:cNvCxnSpPr>
            <p:nvPr/>
          </p:nvCxnSpPr>
          <p:spPr bwMode="auto">
            <a:xfrm>
              <a:off x="3200" y="10460"/>
              <a:ext cx="69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38" name="AutoShape 10"/>
            <p:cNvCxnSpPr>
              <a:cxnSpLocks noChangeShapeType="1"/>
            </p:cNvCxnSpPr>
            <p:nvPr/>
          </p:nvCxnSpPr>
          <p:spPr bwMode="auto">
            <a:xfrm>
              <a:off x="4870" y="10430"/>
              <a:ext cx="49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39" name="AutoShape 11"/>
            <p:cNvCxnSpPr>
              <a:cxnSpLocks noChangeShapeType="1"/>
            </p:cNvCxnSpPr>
            <p:nvPr/>
          </p:nvCxnSpPr>
          <p:spPr bwMode="auto">
            <a:xfrm>
              <a:off x="6340" y="10430"/>
              <a:ext cx="65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7" name="TextovéPole 16"/>
          <p:cNvSpPr txBox="1"/>
          <p:nvPr/>
        </p:nvSpPr>
        <p:spPr>
          <a:xfrm>
            <a:off x="1533903" y="1213048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Ux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257</TotalTime>
  <Words>487</Words>
  <Application>Microsoft Office PowerPoint</Application>
  <PresentationFormat>Předvádění na obrazovce (4:3)</PresentationFormat>
  <Paragraphs>149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Elektrické měřící přístroje a měření</vt:lpstr>
      <vt:lpstr>Elektrické měřící přístroje a měření</vt:lpstr>
      <vt:lpstr>Základní vlastnosti měřících přístrojů</vt:lpstr>
      <vt:lpstr>Rozdělení měřících přístrojů</vt:lpstr>
      <vt:lpstr>Magnetoelektrická soustava</vt:lpstr>
      <vt:lpstr>Elektromagnetická soustava</vt:lpstr>
      <vt:lpstr>Elektronické měřící přístroje</vt:lpstr>
      <vt:lpstr>Analogové elektronické voltmetry</vt:lpstr>
      <vt:lpstr>Číslicové měřící přístroje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Elektrické měřící přístroje a měření</dc:title>
  <dc:creator>Martin</dc:creator>
  <cp:lastModifiedBy>Martin Němec</cp:lastModifiedBy>
  <cp:revision>35</cp:revision>
  <dcterms:created xsi:type="dcterms:W3CDTF">2011-01-04T14:40:33Z</dcterms:created>
  <dcterms:modified xsi:type="dcterms:W3CDTF">2011-01-07T07:14:42Z</dcterms:modified>
</cp:coreProperties>
</file>